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3" r:id="rId8"/>
    <p:sldId id="262"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23" autoAdjust="0"/>
    <p:restoredTop sz="94660"/>
  </p:normalViewPr>
  <p:slideViewPr>
    <p:cSldViewPr snapToGrid="0">
      <p:cViewPr varScale="1">
        <p:scale>
          <a:sx n="84" d="100"/>
          <a:sy n="84" d="100"/>
        </p:scale>
        <p:origin x="73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073469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28909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6876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979091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420274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406255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067718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82698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4201890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999053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010698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64B55C9-34A3-401B-89C5-7A3D8F342FD5}" type="datetimeFigureOut">
              <a:rPr lang="en-GB" smtClean="0"/>
              <a:t>28/03/2026</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583969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64B55C9-34A3-401B-89C5-7A3D8F342FD5}" type="datetimeFigureOut">
              <a:rPr lang="en-GB" smtClean="0"/>
              <a:t>28/03/2026</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43114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B55C9-34A3-401B-89C5-7A3D8F342FD5}" type="datetimeFigureOut">
              <a:rPr lang="en-GB" smtClean="0"/>
              <a:t>28/03/2026</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279301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985457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578058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64B55C9-34A3-401B-89C5-7A3D8F342FD5}" type="datetimeFigureOut">
              <a:rPr lang="en-GB" smtClean="0"/>
              <a:t>28/03/2026</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3EEC017-5F3F-4D30-87F6-7C4BF2123545}" type="slidenum">
              <a:rPr lang="en-GB" smtClean="0"/>
              <a:t>‹#›</a:t>
            </a:fld>
            <a:endParaRPr lang="en-GB"/>
          </a:p>
        </p:txBody>
      </p:sp>
    </p:spTree>
    <p:extLst>
      <p:ext uri="{BB962C8B-B14F-4D97-AF65-F5344CB8AC3E}">
        <p14:creationId xmlns:p14="http://schemas.microsoft.com/office/powerpoint/2010/main" val="183154670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9FE27-46F2-30AE-1F76-D5A76EB6ABB6}"/>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30B164FE-4B54-25A4-2D28-E81D16C9C02B}"/>
              </a:ext>
            </a:extLst>
          </p:cNvPr>
          <p:cNvSpPr>
            <a:spLocks noGrp="1"/>
          </p:cNvSpPr>
          <p:nvPr>
            <p:ph type="subTitle" idx="1"/>
          </p:nvPr>
        </p:nvSpPr>
        <p:spPr/>
        <p:txBody>
          <a:bodyPr/>
          <a:lstStyle/>
          <a:p>
            <a:endParaRPr lang="en-GB"/>
          </a:p>
        </p:txBody>
      </p:sp>
      <p:pic>
        <p:nvPicPr>
          <p:cNvPr id="5" name="Picture 4">
            <a:extLst>
              <a:ext uri="{FF2B5EF4-FFF2-40B4-BE49-F238E27FC236}">
                <a16:creationId xmlns:a16="http://schemas.microsoft.com/office/drawing/2014/main" id="{3CC03366-9ED4-A8C1-7302-9386BBCC10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5000"/>
            <a:ext cx="12326112" cy="8217408"/>
          </a:xfrm>
          <a:prstGeom prst="rect">
            <a:avLst/>
          </a:prstGeom>
        </p:spPr>
      </p:pic>
    </p:spTree>
    <p:extLst>
      <p:ext uri="{BB962C8B-B14F-4D97-AF65-F5344CB8AC3E}">
        <p14:creationId xmlns:p14="http://schemas.microsoft.com/office/powerpoint/2010/main" val="2059967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D10933C-3ABC-4F86-73BD-C20425E7C22A}"/>
              </a:ext>
            </a:extLst>
          </p:cNvPr>
          <p:cNvSpPr/>
          <p:nvPr/>
        </p:nvSpPr>
        <p:spPr>
          <a:xfrm>
            <a:off x="2743200" y="1371598"/>
            <a:ext cx="7103191" cy="923330"/>
          </a:xfrm>
          <a:prstGeom prst="rect">
            <a:avLst/>
          </a:prstGeom>
          <a:noFill/>
        </p:spPr>
        <p:txBody>
          <a:bodyPr wrap="square" lIns="91440" tIns="45720" rIns="91440" bIns="45720">
            <a:spAutoFit/>
          </a:bodyPr>
          <a:lstStyle/>
          <a:p>
            <a:pPr algn="ctr"/>
            <a:r>
              <a:rPr lang="en-GB"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FIN. MERCI! </a:t>
            </a:r>
            <a:endParaRPr lang="en-GB"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TextBox 3">
            <a:extLst>
              <a:ext uri="{FF2B5EF4-FFF2-40B4-BE49-F238E27FC236}">
                <a16:creationId xmlns:a16="http://schemas.microsoft.com/office/drawing/2014/main" id="{5E65FA4F-12D6-D4FE-48A6-AFEB09CA9BC0}"/>
              </a:ext>
            </a:extLst>
          </p:cNvPr>
          <p:cNvSpPr txBox="1"/>
          <p:nvPr/>
        </p:nvSpPr>
        <p:spPr>
          <a:xfrm>
            <a:off x="2569464" y="3429000"/>
            <a:ext cx="8138160" cy="1477328"/>
          </a:xfrm>
          <a:prstGeom prst="rect">
            <a:avLst/>
          </a:prstGeom>
          <a:noFill/>
        </p:spPr>
        <p:txBody>
          <a:bodyPr wrap="square" rtlCol="0">
            <a:spAutoFit/>
          </a:bodyPr>
          <a:lstStyle/>
          <a:p>
            <a:r>
              <a:rPr lang="fr-FR" b="1"/>
              <a:t>Mention légale :© QUERCUS PARKET. Tous droits réservés.Toutes les informations contenues dans cette présentation sont confidentielles et destinées uniquement au destinataire.Toute reproduction, distribution ou divulgation est interdite sans autorisation écrite préalable de QUERCUS PARKET.</a:t>
            </a:r>
            <a:endParaRPr lang="en-GB" b="1" dirty="0"/>
          </a:p>
        </p:txBody>
      </p:sp>
    </p:spTree>
    <p:extLst>
      <p:ext uri="{BB962C8B-B14F-4D97-AF65-F5344CB8AC3E}">
        <p14:creationId xmlns:p14="http://schemas.microsoft.com/office/powerpoint/2010/main" val="2970471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5BC2B8-F89A-77A0-3A75-C9B54CC9BB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3984"/>
            <a:ext cx="12192000" cy="8125968"/>
          </a:xfrm>
          <a:prstGeom prst="rect">
            <a:avLst/>
          </a:prstGeom>
        </p:spPr>
      </p:pic>
    </p:spTree>
    <p:extLst>
      <p:ext uri="{BB962C8B-B14F-4D97-AF65-F5344CB8AC3E}">
        <p14:creationId xmlns:p14="http://schemas.microsoft.com/office/powerpoint/2010/main" val="1285828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70279-B6E2-0323-085C-0B79EAF4B56E}"/>
              </a:ext>
            </a:extLst>
          </p:cNvPr>
          <p:cNvSpPr>
            <a:spLocks noGrp="1"/>
          </p:cNvSpPr>
          <p:nvPr>
            <p:ph type="title"/>
          </p:nvPr>
        </p:nvSpPr>
        <p:spPr/>
        <p:txBody>
          <a:bodyPr/>
          <a:lstStyle/>
          <a:p>
            <a:r>
              <a:rPr lang="en-GB" b="1" dirty="0"/>
              <a:t>Introduction</a:t>
            </a:r>
          </a:p>
        </p:txBody>
      </p:sp>
      <p:sp>
        <p:nvSpPr>
          <p:cNvPr id="4" name="Rectangle 1">
            <a:extLst>
              <a:ext uri="{FF2B5EF4-FFF2-40B4-BE49-F238E27FC236}">
                <a16:creationId xmlns:a16="http://schemas.microsoft.com/office/drawing/2014/main" id="{3B18B4F4-D2FE-BC23-6CF7-36AB9814669C}"/>
              </a:ext>
            </a:extLst>
          </p:cNvPr>
          <p:cNvSpPr>
            <a:spLocks noGrp="1" noChangeArrowheads="1"/>
          </p:cNvSpPr>
          <p:nvPr>
            <p:ph idx="1"/>
          </p:nvPr>
        </p:nvSpPr>
        <p:spPr bwMode="auto">
          <a:xfrm>
            <a:off x="1252728" y="2195186"/>
            <a:ext cx="1034186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defTabSz="914400" eaLnBrk="0" fontAlgn="base" hangingPunct="0">
              <a:spcBef>
                <a:spcPct val="0"/>
              </a:spcBef>
              <a:spcAft>
                <a:spcPct val="0"/>
              </a:spcAft>
              <a:buClrTx/>
              <a:buNone/>
            </a:pPr>
            <a:r>
              <a:rPr lang="fr-FR" dirty="0"/>
              <a:t>Scierie familiale de deuxième génération (fondée en 1997), axée sur la précision, la constance et une qualité exceptionnelle.</a:t>
            </a:r>
            <a:br>
              <a:rPr lang="fr-FR" dirty="0"/>
            </a:br>
            <a:r>
              <a:rPr lang="fr-FR" dirty="0"/>
              <a:t>Spécialisée dans la production de bois de frêne et de chêne de haute qualité, ainsi que de parquet classique massif et contrecollé.</a:t>
            </a:r>
            <a:br>
              <a:rPr lang="fr-FR" dirty="0"/>
            </a:br>
            <a:r>
              <a:rPr lang="fr-FR" dirty="0"/>
              <a:t>Compétence clé : </a:t>
            </a:r>
            <a:r>
              <a:rPr lang="fr-FR" i="1" dirty="0"/>
              <a:t>Quercus </a:t>
            </a:r>
            <a:r>
              <a:rPr lang="fr-FR" i="1" dirty="0" err="1"/>
              <a:t>robur</a:t>
            </a:r>
            <a:r>
              <a:rPr lang="fr-FR" dirty="0"/>
              <a:t> (chêne commun), connu sous le nom de chêne slavon, apprécié pour sa résistance, sa structure et son esthétique intemporelle.</a:t>
            </a:r>
            <a:br>
              <a:rPr lang="fr-FR" dirty="0"/>
            </a:br>
            <a:r>
              <a:rPr lang="fr-FR" dirty="0"/>
              <a:t>Approvisionnement entièrement traçable et conforme aux réglementations internationales (EUDR, EUTR, UKTR, </a:t>
            </a:r>
            <a:r>
              <a:rPr lang="fr-FR" dirty="0" err="1"/>
              <a:t>Lacey</a:t>
            </a:r>
            <a:r>
              <a:rPr lang="fr-FR" dirty="0"/>
              <a:t> </a:t>
            </a:r>
            <a:r>
              <a:rPr lang="fr-FR" dirty="0" err="1"/>
              <a:t>Act</a:t>
            </a:r>
            <a:r>
              <a:rPr lang="fr-FR" dirty="0"/>
              <a:t>) dans toute l’Europe du Sud-Est.</a:t>
            </a:r>
            <a:br>
              <a:rPr lang="fr-FR" dirty="0"/>
            </a:br>
            <a:r>
              <a:rPr lang="fr-FR" dirty="0"/>
              <a:t>Origine principale : forêt de </a:t>
            </a:r>
            <a:r>
              <a:rPr lang="fr-FR" dirty="0" err="1"/>
              <a:t>Morović</a:t>
            </a:r>
            <a:r>
              <a:rPr lang="fr-FR" dirty="0"/>
              <a:t> (Serbie) — chêne de qualité supérieure, géré durablement et issu d’une longue tradition forestière.</a:t>
            </a:r>
            <a:br>
              <a:rPr lang="fr-FR" dirty="0"/>
            </a:br>
            <a:r>
              <a:rPr lang="fr-FR" dirty="0"/>
              <a:t>L’entreprise combine savoir-faire traditionnel et méthodes de production avancées, renforcées par un partenariat industriel international au Cambodge.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947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9237D-786C-A2DB-4D5D-06D58244DA7A}"/>
              </a:ext>
            </a:extLst>
          </p:cNvPr>
          <p:cNvSpPr>
            <a:spLocks noGrp="1"/>
          </p:cNvSpPr>
          <p:nvPr>
            <p:ph type="title"/>
          </p:nvPr>
        </p:nvSpPr>
        <p:spPr/>
        <p:txBody>
          <a:bodyPr/>
          <a:lstStyle/>
          <a:p>
            <a:r>
              <a:rPr lang="en-GB" b="1" dirty="0" err="1"/>
              <a:t>Historique</a:t>
            </a:r>
            <a:endParaRPr lang="en-GB" b="1" dirty="0"/>
          </a:p>
        </p:txBody>
      </p:sp>
      <p:sp>
        <p:nvSpPr>
          <p:cNvPr id="4" name="Rectangle 1">
            <a:extLst>
              <a:ext uri="{FF2B5EF4-FFF2-40B4-BE49-F238E27FC236}">
                <a16:creationId xmlns:a16="http://schemas.microsoft.com/office/drawing/2014/main" id="{BE10F319-4D5B-8961-3C7F-144BC3EB742D}"/>
              </a:ext>
            </a:extLst>
          </p:cNvPr>
          <p:cNvSpPr>
            <a:spLocks noGrp="1" noChangeArrowheads="1"/>
          </p:cNvSpPr>
          <p:nvPr>
            <p:ph idx="1"/>
          </p:nvPr>
        </p:nvSpPr>
        <p:spPr bwMode="auto">
          <a:xfrm>
            <a:off x="1426464" y="1355650"/>
            <a:ext cx="10078148" cy="5519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fr-FR" sz="1600" b="1" dirty="0"/>
              <a:t>1997–2009 | Période STRELA</a:t>
            </a:r>
            <a:br>
              <a:rPr lang="fr-FR" sz="1600" dirty="0"/>
            </a:br>
            <a:r>
              <a:rPr lang="fr-FR" sz="1600" dirty="0"/>
              <a:t>Phase de création — devenue la plus grande scierie de chêne et de frêne en Serbie, axée sur la précision et l’exportation à grande échelle.</a:t>
            </a:r>
            <a:br>
              <a:rPr lang="fr-FR" sz="1600" dirty="0"/>
            </a:br>
            <a:r>
              <a:rPr lang="fr-FR" sz="1600" dirty="0"/>
              <a:t>Un contrat à long terme avec </a:t>
            </a:r>
            <a:r>
              <a:rPr lang="fr-FR" sz="1600" dirty="0" err="1"/>
              <a:t>Vojvodinašume</a:t>
            </a:r>
            <a:r>
              <a:rPr lang="fr-FR" sz="1600" dirty="0"/>
              <a:t> a garanti un approvisionnement continu en chêne slavon de haute qualité (</a:t>
            </a:r>
            <a:r>
              <a:rPr lang="fr-FR" sz="1600" i="1" dirty="0"/>
              <a:t>Quercus </a:t>
            </a:r>
            <a:r>
              <a:rPr lang="fr-FR" sz="1600" i="1" dirty="0" err="1"/>
              <a:t>robur</a:t>
            </a:r>
            <a:r>
              <a:rPr lang="fr-FR" sz="1600" dirty="0"/>
              <a:t>).</a:t>
            </a:r>
            <a:br>
              <a:rPr lang="fr-FR" sz="1600" dirty="0"/>
            </a:br>
            <a:r>
              <a:rPr lang="fr-FR" sz="1600" dirty="0"/>
              <a:t>Forte présence internationale (UE, Moyen-Orient) et projets prestigieux (ex. : Palais Royal d’Azerbaïdjan).</a:t>
            </a:r>
          </a:p>
          <a:p>
            <a:r>
              <a:rPr lang="fr-FR" sz="1600" b="1" dirty="0"/>
              <a:t>2009–2020 | Période QUERCUS PARKET</a:t>
            </a:r>
            <a:br>
              <a:rPr lang="fr-FR" sz="1600" dirty="0"/>
            </a:br>
            <a:r>
              <a:rPr lang="fr-FR" sz="1600" dirty="0"/>
              <a:t>Transition stratégique d’une production axée sur le volume vers la spécialisation et les partenariats à long terme.</a:t>
            </a:r>
            <a:br>
              <a:rPr lang="fr-FR" sz="1600" dirty="0"/>
            </a:br>
            <a:r>
              <a:rPr lang="fr-FR" sz="1600" dirty="0"/>
              <a:t>Positionnement en tant que fournisseur fiable de composants en chêne semi-finis pour des fabricants de revêtements de sol de premier plan (ex. : </a:t>
            </a:r>
            <a:r>
              <a:rPr lang="fr-FR" sz="1600" dirty="0" err="1"/>
              <a:t>Tarkett</a:t>
            </a:r>
            <a:r>
              <a:rPr lang="fr-FR" sz="1600" dirty="0"/>
              <a:t>, </a:t>
            </a:r>
            <a:r>
              <a:rPr lang="fr-FR" sz="1600" dirty="0" err="1"/>
              <a:t>Bauwerk</a:t>
            </a:r>
            <a:r>
              <a:rPr lang="fr-FR" sz="1600" dirty="0"/>
              <a:t>, </a:t>
            </a:r>
            <a:r>
              <a:rPr lang="fr-FR" sz="1600" dirty="0" err="1"/>
              <a:t>Weitzer</a:t>
            </a:r>
            <a:r>
              <a:rPr lang="fr-FR" sz="1600" dirty="0"/>
              <a:t>).</a:t>
            </a:r>
          </a:p>
          <a:p>
            <a:r>
              <a:rPr lang="fr-FR" sz="1600" b="1" dirty="0"/>
              <a:t>2020–Présent | Période CAMPICO</a:t>
            </a:r>
            <a:br>
              <a:rPr lang="fr-FR" sz="1600" dirty="0"/>
            </a:br>
            <a:r>
              <a:rPr lang="fr-FR" sz="1600" dirty="0"/>
              <a:t>Expansion mondiale via une coentreprise au Cambodge, axée sur la production de parquets en chêne à trois couches pour le marché américain.</a:t>
            </a:r>
            <a:br>
              <a:rPr lang="fr-FR" sz="1600" dirty="0"/>
            </a:br>
            <a:r>
              <a:rPr lang="fr-FR" sz="1600" dirty="0"/>
              <a:t>Intégration de l’expertise européenne en matières premières avec des réseaux internationaux de production et de distribution.</a:t>
            </a:r>
            <a:br>
              <a:rPr lang="fr-FR" sz="1600" dirty="0"/>
            </a:br>
            <a:r>
              <a:rPr lang="fr-FR" sz="1600" dirty="0"/>
              <a:t>Évolution continue d’une grande scierie vers un producteur de chêne spécialisé et connecté à l’échelle mondiale — toujours une entreprise familiale, désormais dirigée par la deuxième génération.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3763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E3137-3A93-08F2-9F91-FF713DB3FE1D}"/>
              </a:ext>
            </a:extLst>
          </p:cNvPr>
          <p:cNvSpPr>
            <a:spLocks noGrp="1"/>
          </p:cNvSpPr>
          <p:nvPr>
            <p:ph type="title"/>
          </p:nvPr>
        </p:nvSpPr>
        <p:spPr>
          <a:xfrm>
            <a:off x="1609344" y="0"/>
            <a:ext cx="9895269" cy="1905000"/>
          </a:xfrm>
        </p:spPr>
        <p:txBody>
          <a:bodyPr>
            <a:normAutofit/>
          </a:bodyPr>
          <a:lstStyle/>
          <a:p>
            <a:r>
              <a:rPr lang="fr-FR" b="1" dirty="0"/>
              <a:t>Unité de transformation de bois dur “clé en main”</a:t>
            </a:r>
            <a:endParaRPr lang="en-GB" b="1" dirty="0"/>
          </a:p>
        </p:txBody>
      </p:sp>
      <p:sp>
        <p:nvSpPr>
          <p:cNvPr id="4" name="Rectangle 1">
            <a:extLst>
              <a:ext uri="{FF2B5EF4-FFF2-40B4-BE49-F238E27FC236}">
                <a16:creationId xmlns:a16="http://schemas.microsoft.com/office/drawing/2014/main" id="{BBAF9B37-C20E-D548-7694-8475E6EEE79D}"/>
              </a:ext>
            </a:extLst>
          </p:cNvPr>
          <p:cNvSpPr>
            <a:spLocks noGrp="1" noChangeArrowheads="1"/>
          </p:cNvSpPr>
          <p:nvPr>
            <p:ph idx="1"/>
          </p:nvPr>
        </p:nvSpPr>
        <p:spPr bwMode="auto">
          <a:xfrm>
            <a:off x="1499616" y="1102829"/>
            <a:ext cx="10004996" cy="6032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fr-FR" sz="1600" dirty="0"/>
              <a:t>Plateforme industrielle entièrement opérationnelle en Serbie (fondée en 1997), permettant une génération immédiate de revenus.</a:t>
            </a:r>
          </a:p>
          <a:p>
            <a:r>
              <a:rPr lang="fr-FR" sz="1600" b="1" dirty="0"/>
              <a:t>Avantage de localisation</a:t>
            </a:r>
            <a:br>
              <a:rPr lang="fr-FR" sz="1600" dirty="0"/>
            </a:br>
            <a:r>
              <a:rPr lang="fr-FR" sz="1600" dirty="0"/>
              <a:t>Accès direct au chêne slavon (</a:t>
            </a:r>
            <a:r>
              <a:rPr lang="fr-FR" sz="1600" i="1" dirty="0"/>
              <a:t>Quercus </a:t>
            </a:r>
            <a:r>
              <a:rPr lang="fr-FR" sz="1600" i="1" dirty="0" err="1"/>
              <a:t>robur</a:t>
            </a:r>
            <a:r>
              <a:rPr lang="fr-FR" sz="1600" dirty="0"/>
              <a:t>) depuis </a:t>
            </a:r>
            <a:r>
              <a:rPr lang="fr-FR" sz="1600" dirty="0" err="1"/>
              <a:t>Morović</a:t>
            </a:r>
            <a:r>
              <a:rPr lang="fr-FR" sz="1600" dirty="0"/>
              <a:t> et le bassin de </a:t>
            </a:r>
            <a:r>
              <a:rPr lang="fr-FR" sz="1600" dirty="0" err="1"/>
              <a:t>Spačva</a:t>
            </a:r>
            <a:r>
              <a:rPr lang="fr-FR" sz="1600" dirty="0"/>
              <a:t>, avec une connectivité efficace vers les marchés de l’UE et mondiaux.</a:t>
            </a:r>
          </a:p>
          <a:p>
            <a:r>
              <a:rPr lang="fr-FR" sz="1600" b="1" dirty="0"/>
              <a:t>Performance financière</a:t>
            </a:r>
            <a:br>
              <a:rPr lang="fr-FR" sz="1600" dirty="0"/>
            </a:br>
            <a:r>
              <a:rPr lang="fr-FR" sz="1600" dirty="0"/>
              <a:t>Environ 16,5 M€ de chiffre d’affaires, 2 M€ de bénéfice, ~100 employés, avec une capacité industrielle évolutive.</a:t>
            </a:r>
          </a:p>
          <a:p>
            <a:r>
              <a:rPr lang="fr-FR" sz="1600" b="1" dirty="0"/>
              <a:t>Infrastructure</a:t>
            </a:r>
            <a:br>
              <a:rPr lang="fr-FR" sz="1600" dirty="0"/>
            </a:br>
            <a:r>
              <a:rPr lang="fr-FR" sz="1600" dirty="0"/>
              <a:t>Installations de production établies (8 000 m² de bâtiments sur un site de 36 000 m²), équipées de machines européennes à haute capacité.</a:t>
            </a:r>
          </a:p>
          <a:p>
            <a:r>
              <a:rPr lang="fr-FR" sz="1600" b="1" dirty="0"/>
              <a:t>Sécurité d’approvisionnement</a:t>
            </a:r>
            <a:br>
              <a:rPr lang="fr-FR" sz="1600" dirty="0"/>
            </a:br>
            <a:r>
              <a:rPr lang="fr-FR" sz="1600" dirty="0"/>
              <a:t>Accord à long terme avec </a:t>
            </a:r>
            <a:r>
              <a:rPr lang="fr-FR" sz="1600" dirty="0" err="1"/>
              <a:t>Vojvodinašume</a:t>
            </a:r>
            <a:r>
              <a:rPr lang="fr-FR" sz="1600" dirty="0"/>
              <a:t> et approvisionnement certifié FSC, conforme aux réglementations EUDR, EUTR et </a:t>
            </a:r>
            <a:r>
              <a:rPr lang="fr-FR" sz="1600" dirty="0" err="1"/>
              <a:t>Lacey</a:t>
            </a:r>
            <a:r>
              <a:rPr lang="fr-FR" sz="1600" dirty="0"/>
              <a:t> </a:t>
            </a:r>
            <a:r>
              <a:rPr lang="fr-FR" sz="1600" dirty="0" err="1"/>
              <a:t>Act</a:t>
            </a:r>
            <a:r>
              <a:rPr lang="fr-FR" sz="1600" dirty="0"/>
              <a:t>.</a:t>
            </a:r>
          </a:p>
          <a:p>
            <a:r>
              <a:rPr lang="fr-FR" sz="1600" b="1" dirty="0"/>
              <a:t>Potentiel de croissance</a:t>
            </a:r>
            <a:br>
              <a:rPr lang="fr-FR" sz="1600" dirty="0"/>
            </a:br>
            <a:r>
              <a:rPr lang="fr-FR" sz="1600" dirty="0"/>
              <a:t>Prêt pour une expansion vers le placage, les couches d’usure et le bois d’ingénierie — sans investissement </a:t>
            </a:r>
            <a:r>
              <a:rPr lang="fr-FR" sz="1600" dirty="0" err="1"/>
              <a:t>greenfield</a:t>
            </a:r>
            <a:r>
              <a:rPr lang="fr-FR" sz="1600" dirty="0"/>
              <a:t> requis.</a:t>
            </a:r>
          </a:p>
          <a:p>
            <a:r>
              <a:rPr lang="fr-FR" sz="1600" b="1" dirty="0"/>
              <a:t>Positionnement stratégique</a:t>
            </a:r>
            <a:br>
              <a:rPr lang="fr-FR" sz="1600" dirty="0"/>
            </a:br>
            <a:r>
              <a:rPr lang="fr-FR" sz="1600" dirty="0"/>
              <a:t>Plateforme intégrée verticalement combinant approvisionnement, transformation et exportation, soutenue par près de 30 ans d’expérience opérationnelle.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7522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CB431-287A-D16A-20E7-DA9F16F88F51}"/>
              </a:ext>
            </a:extLst>
          </p:cNvPr>
          <p:cNvSpPr>
            <a:spLocks noGrp="1"/>
          </p:cNvSpPr>
          <p:nvPr>
            <p:ph type="title"/>
          </p:nvPr>
        </p:nvSpPr>
        <p:spPr>
          <a:xfrm>
            <a:off x="1984248" y="530352"/>
            <a:ext cx="9520365" cy="905256"/>
          </a:xfrm>
        </p:spPr>
        <p:txBody>
          <a:bodyPr>
            <a:normAutofit fontScale="90000"/>
          </a:bodyPr>
          <a:lstStyle/>
          <a:p>
            <a:r>
              <a:rPr lang="en-GB" b="1" dirty="0" err="1"/>
              <a:t>Approvisionnement</a:t>
            </a:r>
            <a:r>
              <a:rPr lang="en-GB" b="1" dirty="0"/>
              <a:t>, </a:t>
            </a:r>
            <a:r>
              <a:rPr lang="en-GB" b="1" dirty="0" err="1"/>
              <a:t>conformité</a:t>
            </a:r>
            <a:r>
              <a:rPr lang="en-GB" b="1" dirty="0"/>
              <a:t> et </a:t>
            </a:r>
            <a:r>
              <a:rPr lang="en-GB" b="1" dirty="0" err="1"/>
              <a:t>traçabilité</a:t>
            </a:r>
            <a:endParaRPr lang="en-GB" b="1" dirty="0"/>
          </a:p>
        </p:txBody>
      </p:sp>
      <p:sp>
        <p:nvSpPr>
          <p:cNvPr id="4" name="Rectangle 1">
            <a:extLst>
              <a:ext uri="{FF2B5EF4-FFF2-40B4-BE49-F238E27FC236}">
                <a16:creationId xmlns:a16="http://schemas.microsoft.com/office/drawing/2014/main" id="{C04487F6-9B58-BF66-1D17-AFE12C6975A8}"/>
              </a:ext>
            </a:extLst>
          </p:cNvPr>
          <p:cNvSpPr>
            <a:spLocks noGrp="1" noChangeArrowheads="1"/>
          </p:cNvSpPr>
          <p:nvPr>
            <p:ph idx="1"/>
          </p:nvPr>
        </p:nvSpPr>
        <p:spPr bwMode="auto">
          <a:xfrm>
            <a:off x="1389889" y="2311978"/>
            <a:ext cx="10114724"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defTabSz="914400" eaLnBrk="0" fontAlgn="base" hangingPunct="0">
              <a:spcBef>
                <a:spcPct val="0"/>
              </a:spcBef>
              <a:spcAft>
                <a:spcPct val="0"/>
              </a:spcAft>
              <a:buClrTx/>
              <a:buNone/>
            </a:pPr>
            <a:r>
              <a:rPr lang="fr-FR" sz="1600" dirty="0"/>
              <a:t>Tout le bois (chêne </a:t>
            </a:r>
            <a:r>
              <a:rPr lang="fr-FR" sz="1600" i="1" dirty="0"/>
              <a:t>Quercus </a:t>
            </a:r>
            <a:r>
              <a:rPr lang="fr-FR" sz="1600" i="1" dirty="0" err="1"/>
              <a:t>robur</a:t>
            </a:r>
            <a:r>
              <a:rPr lang="fr-FR" sz="1600" dirty="0"/>
              <a:t> et frêne </a:t>
            </a:r>
            <a:r>
              <a:rPr lang="fr-FR" sz="1600" i="1" dirty="0" err="1"/>
              <a:t>Fraxinus</a:t>
            </a:r>
            <a:r>
              <a:rPr lang="fr-FR" sz="1600" i="1" dirty="0"/>
              <a:t> </a:t>
            </a:r>
            <a:r>
              <a:rPr lang="fr-FR" sz="1600" i="1" dirty="0" err="1"/>
              <a:t>excelsior</a:t>
            </a:r>
            <a:r>
              <a:rPr lang="fr-FR" sz="1600" dirty="0"/>
              <a:t>) provient exclusivement de forêts exploitées légalement.</a:t>
            </a:r>
            <a:br>
              <a:rPr lang="fr-FR" sz="1600" dirty="0"/>
            </a:br>
            <a:r>
              <a:rPr lang="fr-FR" sz="1600" dirty="0"/>
              <a:t>Approvisionnement régional en Serbie, Croatie, Bosnie-Herzégovine et Roumanie, avec un accent sur la forêt de </a:t>
            </a:r>
            <a:r>
              <a:rPr lang="fr-FR" sz="1600" dirty="0" err="1"/>
              <a:t>Morović</a:t>
            </a:r>
            <a:r>
              <a:rPr lang="fr-FR" sz="1600" dirty="0"/>
              <a:t>.</a:t>
            </a:r>
            <a:br>
              <a:rPr lang="fr-FR" sz="1600" dirty="0"/>
            </a:br>
            <a:r>
              <a:rPr lang="fr-FR" sz="1600" dirty="0"/>
              <a:t>Partenariats à long terme avec des entreprises forestières publiques (</a:t>
            </a:r>
            <a:r>
              <a:rPr lang="fr-FR" sz="1600" dirty="0" err="1"/>
              <a:t>Vojvodinašume</a:t>
            </a:r>
            <a:r>
              <a:rPr lang="fr-FR" sz="1600" dirty="0"/>
              <a:t>) garantissant la continuité de l’approvisionnement.</a:t>
            </a:r>
            <a:br>
              <a:rPr lang="fr-FR" sz="1600" dirty="0"/>
            </a:br>
            <a:r>
              <a:rPr lang="fr-FR" sz="1600" dirty="0"/>
              <a:t>Vérification stricte des fournisseurs : documentation légale, droits d’exploitation et suivi continu (FSC ou normes équivalentes).</a:t>
            </a:r>
            <a:br>
              <a:rPr lang="fr-FR" sz="1600" dirty="0"/>
            </a:br>
            <a:r>
              <a:rPr lang="fr-FR" sz="1600" dirty="0"/>
              <a:t>Système complet de traçabilité permettant un suivi de la forêt jusqu’au produit final.</a:t>
            </a:r>
            <a:br>
              <a:rPr lang="fr-FR" sz="1600" dirty="0"/>
            </a:br>
            <a:r>
              <a:rPr lang="fr-FR" sz="1600" dirty="0"/>
              <a:t>Conformité totale avec EUTR, EUDR, UKTR et le </a:t>
            </a:r>
            <a:r>
              <a:rPr lang="fr-FR" sz="1600" dirty="0" err="1"/>
              <a:t>Lacey</a:t>
            </a:r>
            <a:r>
              <a:rPr lang="fr-FR" sz="1600" dirty="0"/>
              <a:t> </a:t>
            </a:r>
            <a:r>
              <a:rPr lang="fr-FR" sz="1600" dirty="0" err="1"/>
              <a:t>Act</a:t>
            </a:r>
            <a:r>
              <a:rPr lang="fr-FR" sz="1600" dirty="0"/>
              <a:t> américain.</a:t>
            </a:r>
            <a:br>
              <a:rPr lang="fr-FR" sz="1600" dirty="0"/>
            </a:br>
            <a:r>
              <a:rPr lang="fr-FR" sz="1600" dirty="0"/>
              <a:t>Réduction des risques grâce à une base de fournisseurs diversifiée, une préférence pour les forêts publiques et des audits réguliers.</a:t>
            </a:r>
            <a:br>
              <a:rPr lang="fr-FR" sz="1600" dirty="0"/>
            </a:br>
            <a:r>
              <a:rPr lang="fr-FR" sz="1600" dirty="0"/>
              <a:t>Engagement fort en faveur de la durabilité : approvisionnement responsable, soutien à la régénération forestière et utilisation efficace des ressources.</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9467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97A43-70EF-0E84-59F4-AA7390FEED25}"/>
              </a:ext>
            </a:extLst>
          </p:cNvPr>
          <p:cNvSpPr>
            <a:spLocks noGrp="1"/>
          </p:cNvSpPr>
          <p:nvPr>
            <p:ph type="title"/>
          </p:nvPr>
        </p:nvSpPr>
        <p:spPr>
          <a:xfrm>
            <a:off x="1920241" y="624110"/>
            <a:ext cx="9584372" cy="1280890"/>
          </a:xfrm>
        </p:spPr>
        <p:txBody>
          <a:bodyPr/>
          <a:lstStyle/>
          <a:p>
            <a:r>
              <a:rPr lang="fr-FR" b="1" dirty="0"/>
              <a:t>Opportunités de marché – chêne européen et bois dur</a:t>
            </a:r>
            <a:endParaRPr lang="en-GB" b="1" dirty="0"/>
          </a:p>
        </p:txBody>
      </p:sp>
      <p:sp>
        <p:nvSpPr>
          <p:cNvPr id="4" name="Rectangle 1">
            <a:extLst>
              <a:ext uri="{FF2B5EF4-FFF2-40B4-BE49-F238E27FC236}">
                <a16:creationId xmlns:a16="http://schemas.microsoft.com/office/drawing/2014/main" id="{DF438994-F25F-656C-63B8-FB39D95BEC5C}"/>
              </a:ext>
            </a:extLst>
          </p:cNvPr>
          <p:cNvSpPr>
            <a:spLocks noGrp="1" noChangeArrowheads="1"/>
          </p:cNvSpPr>
          <p:nvPr>
            <p:ph idx="1"/>
          </p:nvPr>
        </p:nvSpPr>
        <p:spPr bwMode="auto">
          <a:xfrm>
            <a:off x="1216152" y="2540419"/>
            <a:ext cx="10387584"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defTabSz="914400" eaLnBrk="0" fontAlgn="base" hangingPunct="0">
              <a:spcBef>
                <a:spcPct val="0"/>
              </a:spcBef>
              <a:spcAft>
                <a:spcPct val="0"/>
              </a:spcAft>
              <a:buClrTx/>
              <a:buNone/>
            </a:pPr>
            <a:r>
              <a:rPr lang="fr-FR" sz="2000" dirty="0"/>
              <a:t>Forte demande mondiale pour le chêne et le frêne de haute qualité dans les secteurs du mobilier, de l’aménagement intérieur et de l’industrie.</a:t>
            </a:r>
            <a:br>
              <a:rPr lang="fr-FR" sz="2000" dirty="0"/>
            </a:br>
            <a:r>
              <a:rPr lang="fr-FR" sz="2000" dirty="0"/>
              <a:t>Disponibilité limitée du chêne slavon, en faisant une ressource premium.</a:t>
            </a:r>
            <a:br>
              <a:rPr lang="fr-FR" sz="2000" dirty="0"/>
            </a:br>
            <a:r>
              <a:rPr lang="fr-FR" sz="2000" dirty="0"/>
              <a:t>L’Europe du Sud-Est est une région stratégique pour le bois dur de haute qualité.</a:t>
            </a:r>
            <a:br>
              <a:rPr lang="fr-FR" sz="2000" dirty="0"/>
            </a:br>
            <a:r>
              <a:rPr lang="fr-FR" sz="2000" dirty="0"/>
              <a:t>Pressions réglementaires croissantes (EUDR, ESG) favorisent les fournisseurs pleinement conformes et traçables.</a:t>
            </a:r>
            <a:br>
              <a:rPr lang="fr-FR" sz="2000" dirty="0"/>
            </a:br>
            <a:r>
              <a:rPr lang="fr-FR" sz="2000" dirty="0"/>
              <a:t>Demande stable à long terme dans plusieurs secteurs, garantissant des fondamentaux solides.</a:t>
            </a:r>
            <a:br>
              <a:rPr lang="fr-FR" sz="2000" dirty="0"/>
            </a:br>
            <a:r>
              <a:rPr lang="fr-FR" sz="2000" dirty="0"/>
              <a:t>Marché fragmenté créant des opportunités pour des producteurs fiables et évolutifs.</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615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B0443-5B9C-1C5A-BC4D-9756F97B19B0}"/>
              </a:ext>
            </a:extLst>
          </p:cNvPr>
          <p:cNvSpPr>
            <a:spLocks noGrp="1"/>
          </p:cNvSpPr>
          <p:nvPr>
            <p:ph type="title"/>
          </p:nvPr>
        </p:nvSpPr>
        <p:spPr>
          <a:xfrm>
            <a:off x="1664208" y="446087"/>
            <a:ext cx="4430203" cy="1289319"/>
          </a:xfrm>
        </p:spPr>
        <p:txBody>
          <a:bodyPr/>
          <a:lstStyle/>
          <a:p>
            <a:r>
              <a:rPr lang="fr-FR" b="1" dirty="0"/>
              <a:t>Hub stratégique – accès aux matières premières et export</a:t>
            </a:r>
            <a:endParaRPr lang="en-GB" b="1" dirty="0"/>
          </a:p>
        </p:txBody>
      </p:sp>
      <p:pic>
        <p:nvPicPr>
          <p:cNvPr id="7" name="Content Placeholder 6">
            <a:extLst>
              <a:ext uri="{FF2B5EF4-FFF2-40B4-BE49-F238E27FC236}">
                <a16:creationId xmlns:a16="http://schemas.microsoft.com/office/drawing/2014/main" id="{6E18DDE4-12B8-CA44-D2A1-868854FFF40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71486" y="1887688"/>
            <a:ext cx="6057284" cy="4010192"/>
          </a:xfrm>
        </p:spPr>
      </p:pic>
      <p:sp>
        <p:nvSpPr>
          <p:cNvPr id="5" name="Rectangle 1">
            <a:extLst>
              <a:ext uri="{FF2B5EF4-FFF2-40B4-BE49-F238E27FC236}">
                <a16:creationId xmlns:a16="http://schemas.microsoft.com/office/drawing/2014/main" id="{9FE4A7CB-E3D1-DCFD-C2BC-CAF77EAE60A5}"/>
              </a:ext>
            </a:extLst>
          </p:cNvPr>
          <p:cNvSpPr>
            <a:spLocks noGrp="1" noChangeArrowheads="1"/>
          </p:cNvSpPr>
          <p:nvPr>
            <p:ph type="body" sz="half" idx="2"/>
          </p:nvPr>
        </p:nvSpPr>
        <p:spPr bwMode="auto">
          <a:xfrm>
            <a:off x="575036" y="2246988"/>
            <a:ext cx="5519376"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buClrTx/>
            </a:pPr>
            <a:r>
              <a:rPr lang="fr-FR" sz="1800" dirty="0"/>
              <a:t>Situé dans la région de </a:t>
            </a:r>
            <a:r>
              <a:rPr lang="fr-FR" sz="1800" dirty="0" err="1"/>
              <a:t>Srem</a:t>
            </a:r>
            <a:r>
              <a:rPr lang="fr-FR" sz="1800" dirty="0"/>
              <a:t> (Serbie), près de Belgrade — un hub logistique clé.</a:t>
            </a:r>
            <a:br>
              <a:rPr lang="fr-FR" sz="1800" dirty="0"/>
            </a:br>
            <a:r>
              <a:rPr lang="fr-FR" sz="1800" dirty="0"/>
              <a:t>À 35 minutes de l’aéroport international de Belgrade</a:t>
            </a:r>
            <a:br>
              <a:rPr lang="fr-FR" sz="1800" dirty="0"/>
            </a:br>
            <a:r>
              <a:rPr lang="fr-FR" sz="1800" dirty="0"/>
              <a:t>À 10 minutes des principales autoroutes européennes (E-70, E-75)</a:t>
            </a:r>
            <a:br>
              <a:rPr lang="fr-FR" sz="1800" dirty="0"/>
            </a:br>
            <a:r>
              <a:rPr lang="fr-FR" sz="1800" dirty="0"/>
              <a:t>Proximité du terminal ferroviaire et douanier d’</a:t>
            </a:r>
            <a:r>
              <a:rPr lang="fr-FR" sz="1800" dirty="0" err="1"/>
              <a:t>Inđija</a:t>
            </a:r>
            <a:br>
              <a:rPr lang="fr-FR" sz="1800" dirty="0"/>
            </a:br>
            <a:r>
              <a:rPr lang="fr-FR" sz="1800" dirty="0"/>
              <a:t>Accès immédiat aux principales zones d’approvisionnement : forêt de </a:t>
            </a:r>
            <a:r>
              <a:rPr lang="fr-FR" sz="1800" dirty="0" err="1"/>
              <a:t>Morović</a:t>
            </a:r>
            <a:r>
              <a:rPr lang="fr-FR" sz="1800" dirty="0"/>
              <a:t> et bassin de </a:t>
            </a:r>
            <a:r>
              <a:rPr lang="fr-FR" sz="1800" dirty="0" err="1"/>
              <a:t>Spačva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09793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4578C-8C5D-89E9-F03A-491F3D47E184}"/>
              </a:ext>
            </a:extLst>
          </p:cNvPr>
          <p:cNvSpPr>
            <a:spLocks noGrp="1"/>
          </p:cNvSpPr>
          <p:nvPr>
            <p:ph type="title"/>
          </p:nvPr>
        </p:nvSpPr>
        <p:spPr>
          <a:xfrm>
            <a:off x="2286000" y="624110"/>
            <a:ext cx="9218611" cy="1280890"/>
          </a:xfrm>
        </p:spPr>
        <p:txBody>
          <a:bodyPr/>
          <a:lstStyle/>
          <a:p>
            <a:r>
              <a:rPr lang="en-GB" b="1" dirty="0" err="1"/>
              <a:t>Portefeuille</a:t>
            </a:r>
            <a:r>
              <a:rPr lang="en-GB" b="1" dirty="0"/>
              <a:t> clients &amp; </a:t>
            </a:r>
            <a:r>
              <a:rPr lang="en-GB" b="1" dirty="0" err="1"/>
              <a:t>références</a:t>
            </a:r>
            <a:endParaRPr lang="en-GB" b="1" dirty="0"/>
          </a:p>
        </p:txBody>
      </p:sp>
      <p:pic>
        <p:nvPicPr>
          <p:cNvPr id="4" name="Picture 3">
            <a:extLst>
              <a:ext uri="{FF2B5EF4-FFF2-40B4-BE49-F238E27FC236}">
                <a16:creationId xmlns:a16="http://schemas.microsoft.com/office/drawing/2014/main" id="{1D13049C-03EC-1A9E-BD3C-700D4C2518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8900" y="1576165"/>
            <a:ext cx="4629150" cy="990600"/>
          </a:xfrm>
          <a:prstGeom prst="rect">
            <a:avLst/>
          </a:prstGeom>
        </p:spPr>
      </p:pic>
      <p:pic>
        <p:nvPicPr>
          <p:cNvPr id="6" name="Picture 5">
            <a:extLst>
              <a:ext uri="{FF2B5EF4-FFF2-40B4-BE49-F238E27FC236}">
                <a16:creationId xmlns:a16="http://schemas.microsoft.com/office/drawing/2014/main" id="{A3F3C588-11D9-0644-A9D5-641CD44AA8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52" y="3004057"/>
            <a:ext cx="3551936" cy="2131162"/>
          </a:xfrm>
          <a:prstGeom prst="rect">
            <a:avLst/>
          </a:prstGeom>
        </p:spPr>
      </p:pic>
      <p:pic>
        <p:nvPicPr>
          <p:cNvPr id="8" name="Picture 7">
            <a:extLst>
              <a:ext uri="{FF2B5EF4-FFF2-40B4-BE49-F238E27FC236}">
                <a16:creationId xmlns:a16="http://schemas.microsoft.com/office/drawing/2014/main" id="{596CB74C-9FF0-FA56-6A20-19C6C5C1F0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4056" y="1880044"/>
            <a:ext cx="4114800" cy="1114425"/>
          </a:xfrm>
          <a:prstGeom prst="rect">
            <a:avLst/>
          </a:prstGeom>
        </p:spPr>
      </p:pic>
      <p:pic>
        <p:nvPicPr>
          <p:cNvPr id="10" name="Picture 9">
            <a:extLst>
              <a:ext uri="{FF2B5EF4-FFF2-40B4-BE49-F238E27FC236}">
                <a16:creationId xmlns:a16="http://schemas.microsoft.com/office/drawing/2014/main" id="{9B0BB53B-F231-8CCE-9625-E74B0ABB19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352" y="5446941"/>
            <a:ext cx="3752850" cy="1219200"/>
          </a:xfrm>
          <a:prstGeom prst="rect">
            <a:avLst/>
          </a:prstGeom>
        </p:spPr>
      </p:pic>
      <p:pic>
        <p:nvPicPr>
          <p:cNvPr id="14" name="Picture 13">
            <a:extLst>
              <a:ext uri="{FF2B5EF4-FFF2-40B4-BE49-F238E27FC236}">
                <a16:creationId xmlns:a16="http://schemas.microsoft.com/office/drawing/2014/main" id="{1100FEA4-1C7C-EA20-1967-64C81807BB2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8362" y="3160934"/>
            <a:ext cx="3197352" cy="3197352"/>
          </a:xfrm>
          <a:prstGeom prst="rect">
            <a:avLst/>
          </a:prstGeom>
        </p:spPr>
      </p:pic>
      <p:pic>
        <p:nvPicPr>
          <p:cNvPr id="16" name="Picture 15">
            <a:extLst>
              <a:ext uri="{FF2B5EF4-FFF2-40B4-BE49-F238E27FC236}">
                <a16:creationId xmlns:a16="http://schemas.microsoft.com/office/drawing/2014/main" id="{4515AB64-3265-6E7B-4730-0F1249966E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976873" y="3325369"/>
            <a:ext cx="4057683" cy="1076325"/>
          </a:xfrm>
          <a:prstGeom prst="rect">
            <a:avLst/>
          </a:prstGeom>
        </p:spPr>
      </p:pic>
      <p:sp>
        <p:nvSpPr>
          <p:cNvPr id="24" name="Rectangle 23">
            <a:extLst>
              <a:ext uri="{FF2B5EF4-FFF2-40B4-BE49-F238E27FC236}">
                <a16:creationId xmlns:a16="http://schemas.microsoft.com/office/drawing/2014/main" id="{B3D0B749-C9B6-8952-B38C-37F37F2FE8B7}"/>
              </a:ext>
            </a:extLst>
          </p:cNvPr>
          <p:cNvSpPr/>
          <p:nvPr/>
        </p:nvSpPr>
        <p:spPr>
          <a:xfrm>
            <a:off x="7976873" y="4401693"/>
            <a:ext cx="4057684" cy="1754326"/>
          </a:xfrm>
          <a:prstGeom prst="rect">
            <a:avLst/>
          </a:prstGeom>
          <a:noFill/>
        </p:spPr>
        <p:txBody>
          <a:bodyPr wrap="square" lIns="91440" tIns="45720" rIns="91440" bIns="45720">
            <a:spAutoFit/>
          </a:bodyPr>
          <a:lstStyle/>
          <a:p>
            <a:pPr algn="ctr"/>
            <a:r>
              <a:rPr lang="fr-FR"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Membre de FORDAQ (niveau Bronze</a:t>
            </a:r>
            <a:r>
              <a:rPr lang="en-GB"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endParaRPr lang="en-GB" sz="36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45967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825BD-F579-E4CE-40DD-8BEB5D662A3B}"/>
              </a:ext>
            </a:extLst>
          </p:cNvPr>
          <p:cNvSpPr>
            <a:spLocks noGrp="1"/>
          </p:cNvSpPr>
          <p:nvPr>
            <p:ph type="title"/>
          </p:nvPr>
        </p:nvSpPr>
        <p:spPr>
          <a:xfrm>
            <a:off x="2487169" y="429768"/>
            <a:ext cx="9017444" cy="1475232"/>
          </a:xfrm>
        </p:spPr>
        <p:txBody>
          <a:bodyPr/>
          <a:lstStyle/>
          <a:p>
            <a:r>
              <a:rPr lang="en-GB" b="1" dirty="0"/>
              <a:t>Contact &amp; </a:t>
            </a:r>
            <a:r>
              <a:rPr lang="en-GB" b="1" dirty="0" err="1"/>
              <a:t>informations</a:t>
            </a:r>
            <a:r>
              <a:rPr lang="en-GB" b="1" dirty="0"/>
              <a:t> sur </a:t>
            </a:r>
            <a:r>
              <a:rPr lang="en-GB" b="1" dirty="0" err="1"/>
              <a:t>l’entreprise</a:t>
            </a:r>
            <a:endParaRPr lang="en-GB" b="1" dirty="0"/>
          </a:p>
        </p:txBody>
      </p:sp>
      <p:sp>
        <p:nvSpPr>
          <p:cNvPr id="4" name="Rectangle 1">
            <a:extLst>
              <a:ext uri="{FF2B5EF4-FFF2-40B4-BE49-F238E27FC236}">
                <a16:creationId xmlns:a16="http://schemas.microsoft.com/office/drawing/2014/main" id="{72EDCA60-6E77-72E5-F549-915CA4189A01}"/>
              </a:ext>
            </a:extLst>
          </p:cNvPr>
          <p:cNvSpPr>
            <a:spLocks noGrp="1" noChangeArrowheads="1"/>
          </p:cNvSpPr>
          <p:nvPr>
            <p:ph idx="1"/>
          </p:nvPr>
        </p:nvSpPr>
        <p:spPr bwMode="auto">
          <a:xfrm>
            <a:off x="1737360" y="1295523"/>
            <a:ext cx="10454640" cy="5539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600" dirty="0"/>
              <a:t>QUERCUS PARKET – </a:t>
            </a:r>
            <a:r>
              <a:rPr lang="en-GB" sz="1600" dirty="0" err="1"/>
              <a:t>Entreprise</a:t>
            </a:r>
            <a:r>
              <a:rPr lang="en-GB" sz="1600" dirty="0"/>
              <a:t> </a:t>
            </a:r>
            <a:r>
              <a:rPr lang="en-GB" sz="1600" dirty="0" err="1"/>
              <a:t>individuelle</a:t>
            </a:r>
            <a:br>
              <a:rPr lang="en-GB" sz="1600" dirty="0"/>
            </a:br>
            <a:r>
              <a:rPr lang="en-GB" sz="1600" dirty="0" err="1"/>
              <a:t>Adresse</a:t>
            </a:r>
            <a:r>
              <a:rPr lang="en-GB" sz="1600" dirty="0"/>
              <a:t> :</a:t>
            </a:r>
            <a:br>
              <a:rPr lang="en-GB" sz="1600" dirty="0"/>
            </a:br>
            <a:r>
              <a:rPr lang="en-GB" sz="1600" dirty="0"/>
              <a:t>Nikole </a:t>
            </a:r>
            <a:r>
              <a:rPr lang="en-GB" sz="1600" dirty="0" err="1"/>
              <a:t>Tesle</a:t>
            </a:r>
            <a:r>
              <a:rPr lang="en-GB" sz="1600" dirty="0"/>
              <a:t> 137, 22321 </a:t>
            </a:r>
            <a:r>
              <a:rPr lang="en-GB" sz="1600" dirty="0" err="1"/>
              <a:t>Ljukovo</a:t>
            </a:r>
            <a:r>
              <a:rPr lang="en-GB" sz="1600" dirty="0"/>
              <a:t>, </a:t>
            </a:r>
            <a:r>
              <a:rPr lang="en-GB" sz="1600" dirty="0" err="1"/>
              <a:t>Serbie</a:t>
            </a:r>
            <a:endParaRPr lang="en-GB" sz="1600" dirty="0"/>
          </a:p>
          <a:p>
            <a:r>
              <a:rPr lang="en-GB" sz="1600" dirty="0"/>
              <a:t>Contact :</a:t>
            </a:r>
            <a:br>
              <a:rPr lang="en-GB" sz="1600" dirty="0"/>
            </a:br>
            <a:r>
              <a:rPr lang="en-GB" sz="1600" dirty="0"/>
              <a:t>Email : quercus.parket@gmail.com</a:t>
            </a:r>
            <a:br>
              <a:rPr lang="en-GB" sz="1600" dirty="0"/>
            </a:br>
            <a:r>
              <a:rPr lang="en-GB" sz="1600" dirty="0" err="1"/>
              <a:t>Téléphone</a:t>
            </a:r>
            <a:r>
              <a:rPr lang="en-GB" sz="1600" dirty="0"/>
              <a:t> : +381 22 58 77 50</a:t>
            </a:r>
          </a:p>
          <a:p>
            <a:r>
              <a:rPr lang="en-GB" sz="1600" dirty="0" err="1"/>
              <a:t>Horaires</a:t>
            </a:r>
            <a:r>
              <a:rPr lang="en-GB" sz="1600" dirty="0"/>
              <a:t> :</a:t>
            </a:r>
            <a:br>
              <a:rPr lang="en-GB" sz="1600" dirty="0"/>
            </a:br>
            <a:r>
              <a:rPr lang="en-GB" sz="1600" dirty="0"/>
              <a:t>Lundi – </a:t>
            </a:r>
            <a:r>
              <a:rPr lang="en-GB" sz="1600" dirty="0" err="1"/>
              <a:t>Vendredi</a:t>
            </a:r>
            <a:r>
              <a:rPr lang="en-GB" sz="1600" dirty="0"/>
              <a:t> | 07:00 – 15:00</a:t>
            </a:r>
          </a:p>
          <a:p>
            <a:r>
              <a:rPr lang="en-GB" sz="1600" dirty="0" err="1"/>
              <a:t>Informations</a:t>
            </a:r>
            <a:r>
              <a:rPr lang="en-GB" sz="1600" dirty="0"/>
              <a:t> société :</a:t>
            </a:r>
            <a:br>
              <a:rPr lang="en-GB" sz="1600" dirty="0"/>
            </a:br>
            <a:r>
              <a:rPr lang="en-GB" sz="1600" dirty="0"/>
              <a:t>NIF (PIB) : 106197782</a:t>
            </a:r>
            <a:br>
              <a:rPr lang="en-GB" sz="1600" dirty="0"/>
            </a:br>
            <a:r>
              <a:rPr lang="en-GB" sz="1600" dirty="0"/>
              <a:t>N° </a:t>
            </a:r>
            <a:r>
              <a:rPr lang="en-GB" sz="1600" dirty="0" err="1"/>
              <a:t>d’enregistrement</a:t>
            </a:r>
            <a:r>
              <a:rPr lang="en-GB" sz="1600" dirty="0"/>
              <a:t> : 61620117</a:t>
            </a:r>
          </a:p>
          <a:p>
            <a:r>
              <a:rPr lang="en-GB" sz="1600" dirty="0" err="1"/>
              <a:t>Coordonnées</a:t>
            </a:r>
            <a:r>
              <a:rPr lang="en-GB" sz="1600" dirty="0"/>
              <a:t> </a:t>
            </a:r>
            <a:r>
              <a:rPr lang="en-GB" sz="1600" dirty="0" err="1"/>
              <a:t>bancaires</a:t>
            </a:r>
            <a:r>
              <a:rPr lang="en-GB" sz="1600" dirty="0"/>
              <a:t> :</a:t>
            </a:r>
            <a:br>
              <a:rPr lang="en-GB" sz="1600" dirty="0"/>
            </a:br>
            <a:r>
              <a:rPr lang="en-GB" sz="1600" dirty="0"/>
              <a:t>OTP Bank Serbia (Novi Sad)</a:t>
            </a:r>
            <a:br>
              <a:rPr lang="en-GB" sz="1600" dirty="0"/>
            </a:br>
            <a:r>
              <a:rPr lang="en-GB" sz="1600" dirty="0"/>
              <a:t>IBAN : RS35 3259 6015 0046 8686 36</a:t>
            </a:r>
            <a:br>
              <a:rPr lang="en-GB" sz="1600" dirty="0"/>
            </a:br>
            <a:r>
              <a:rPr lang="en-GB" sz="1600" dirty="0"/>
              <a:t>SWIFT : OTPVRS22</a:t>
            </a:r>
          </a:p>
          <a:p>
            <a:r>
              <a:rPr lang="en-GB" sz="1600" dirty="0"/>
              <a:t>Localisation :</a:t>
            </a:r>
            <a:br>
              <a:rPr lang="en-GB" sz="1600" dirty="0"/>
            </a:br>
            <a:r>
              <a:rPr lang="en-GB" sz="1600" dirty="0" err="1"/>
              <a:t>Scierie</a:t>
            </a:r>
            <a:r>
              <a:rPr lang="en-GB" sz="1600" dirty="0"/>
              <a:t> « </a:t>
            </a:r>
            <a:r>
              <a:rPr lang="en-GB" sz="1600" dirty="0" err="1"/>
              <a:t>Strela</a:t>
            </a:r>
            <a:r>
              <a:rPr lang="en-GB" sz="1600" dirty="0"/>
              <a:t> » – Quercus </a:t>
            </a:r>
            <a:r>
              <a:rPr lang="en-GB" sz="1600" dirty="0" err="1"/>
              <a:t>Parket</a:t>
            </a:r>
            <a:endParaRPr lang="en-GB" sz="1600" dirty="0"/>
          </a:p>
          <a:p>
            <a:r>
              <a:rPr lang="en-GB" sz="1600" dirty="0"/>
              <a:t>Licence FSC : C214521</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262419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84</TotalTime>
  <Words>1050</Words>
  <Application>Microsoft Office PowerPoint</Application>
  <PresentationFormat>Widescreen</PresentationFormat>
  <Paragraphs>32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Wisp</vt:lpstr>
      <vt:lpstr>PowerPoint Presentation</vt:lpstr>
      <vt:lpstr>Introduction</vt:lpstr>
      <vt:lpstr>Historique</vt:lpstr>
      <vt:lpstr>Unité de transformation de bois dur “clé en main”</vt:lpstr>
      <vt:lpstr>Approvisionnement, conformité et traçabilité</vt:lpstr>
      <vt:lpstr>Opportunités de marché – chêne européen et bois dur</vt:lpstr>
      <vt:lpstr>Hub stratégique – accès aux matières premières et export</vt:lpstr>
      <vt:lpstr>Portefeuille clients &amp; références</vt:lpstr>
      <vt:lpstr>Contact &amp; informations sur l’entreprise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Goran Nisevic</dc:creator>
  <cp:lastModifiedBy>Goran Nisevic</cp:lastModifiedBy>
  <cp:revision>27</cp:revision>
  <dcterms:created xsi:type="dcterms:W3CDTF">2026-03-27T12:34:22Z</dcterms:created>
  <dcterms:modified xsi:type="dcterms:W3CDTF">2026-03-28T12:02:13Z</dcterms:modified>
</cp:coreProperties>
</file>